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14"/>
  </p:notesMasterIdLst>
  <p:handoutMasterIdLst>
    <p:handoutMasterId r:id="rId15"/>
  </p:handoutMasterIdLst>
  <p:sldIdLst>
    <p:sldId id="256" r:id="rId6"/>
    <p:sldId id="340" r:id="rId7"/>
    <p:sldId id="469" r:id="rId8"/>
    <p:sldId id="422" r:id="rId9"/>
    <p:sldId id="423" r:id="rId10"/>
    <p:sldId id="471" r:id="rId11"/>
    <p:sldId id="472" r:id="rId12"/>
    <p:sldId id="41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rpool-Smith Tracy J" initials="VTJ" lastIdx="2" clrIdx="0"/>
  <p:cmAuthor id="2" name="Victoria J Driscoll" initials="VJD" lastIdx="3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61052" autoAdjust="0"/>
  </p:normalViewPr>
  <p:slideViewPr>
    <p:cSldViewPr>
      <p:cViewPr varScale="1">
        <p:scale>
          <a:sx n="77" d="100"/>
          <a:sy n="77" d="100"/>
        </p:scale>
        <p:origin x="3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5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D33F2-D896-4C18-8D35-1764F66F133C}" type="datetimeFigureOut">
              <a:rPr lang="en-US" smtClean="0"/>
              <a:t>2/19/21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29639-9E71-4CE2-B76B-C55E05228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7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DD748-1EB7-45B7-81FD-B0AF783CDA60}" type="datetimeFigureOut">
              <a:rPr lang="en-US" smtClean="0"/>
              <a:t>2/19/21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9CD18-9463-4DEB-A252-E1CACD865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7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9CD18-9463-4DEB-A252-E1CACD8657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3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CD18-9463-4DEB-A252-E1CACD8657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9CD18-9463-4DEB-A252-E1CACD8657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7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9CD18-9463-4DEB-A252-E1CACD8657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40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9CD18-9463-4DEB-A252-E1CACD8657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7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9CD18-9463-4DEB-A252-E1CACD86577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1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9CD18-9463-4DEB-A252-E1CACD8657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88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9CD18-9463-4DEB-A252-E1CACD8657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9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43795"/>
            <a:ext cx="7315200" cy="1456566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02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315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191000"/>
            <a:ext cx="7315201" cy="1500187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rgbClr val="4D4D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42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581400" cy="4525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3581400" cy="4525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28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315200" cy="1524000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99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786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4400" y="685800"/>
            <a:ext cx="7315200" cy="548639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Graph or Chart (all within safe zones)</a:t>
            </a:r>
          </a:p>
        </p:txBody>
      </p:sp>
    </p:spTree>
    <p:extLst>
      <p:ext uri="{BB962C8B-B14F-4D97-AF65-F5344CB8AC3E}">
        <p14:creationId xmlns:p14="http://schemas.microsoft.com/office/powerpoint/2010/main" val="320152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315200" cy="501811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4068764"/>
          </a:xfrm>
        </p:spPr>
        <p:txBody>
          <a:bodyPr>
            <a:noAutofit/>
          </a:bodyPr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8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315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191000"/>
            <a:ext cx="7315201" cy="1500187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rgbClr val="4D4D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01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581400" cy="4525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3581400" cy="4525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41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315200" cy="1524000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96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95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4400" y="685800"/>
            <a:ext cx="7315200" cy="548639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Graph or Chart (all within safe zones)</a:t>
            </a:r>
          </a:p>
        </p:txBody>
      </p:sp>
    </p:spTree>
    <p:extLst>
      <p:ext uri="{BB962C8B-B14F-4D97-AF65-F5344CB8AC3E}">
        <p14:creationId xmlns:p14="http://schemas.microsoft.com/office/powerpoint/2010/main" val="164796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43795"/>
            <a:ext cx="7315200" cy="1456566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764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74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7227"/>
            <a:ext cx="7315200" cy="73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2"/>
            <a:ext cx="7315200" cy="452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13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7227"/>
            <a:ext cx="7315200" cy="73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2"/>
            <a:ext cx="7315200" cy="452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15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credits-deductions/individuals/earned-income-tax-credit/use-the-eitc-assista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credits-deductions/individuals/earned-income-tax-credit/use-the-eitc-assista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rs.gov/credits-deductions/individuals/earned-income-tax-credit" TargetMode="External"/><Relationship Id="rId4" Type="http://schemas.openxmlformats.org/officeDocument/2006/relationships/hyperlink" Target="https://www.taxpayeradvocate.irs.gov/get-help/credits/claiming-the-eitc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315200" cy="213360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Franklin Gothic Demi" panose="020B0703020102020204" pitchFamily="34" charset="0"/>
              </a:rPr>
              <a:t>Earned Income Tax Credit</a:t>
            </a:r>
            <a:br>
              <a:rPr lang="en-US" sz="4800" b="0" dirty="0">
                <a:latin typeface="Franklin Gothic Demi" panose="020B0703020102020204" pitchFamily="34" charset="0"/>
              </a:rPr>
            </a:br>
            <a:r>
              <a:rPr lang="en-US" sz="4800" b="0" dirty="0">
                <a:latin typeface="Franklin Gothic Demi" panose="020B0703020102020204" pitchFamily="34" charset="0"/>
              </a:rPr>
              <a:t>(EITC)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91000"/>
            <a:ext cx="6400800" cy="1752600"/>
          </a:xfrm>
        </p:spPr>
        <p:txBody>
          <a:bodyPr/>
          <a:lstStyle/>
          <a:p>
            <a:endParaRPr lang="en-US" sz="1800" b="0" dirty="0">
              <a:latin typeface="Franklin Gothic Medium" panose="020B0603020102020204" pitchFamily="34" charset="0"/>
            </a:endParaRPr>
          </a:p>
          <a:p>
            <a:r>
              <a:rPr lang="en-US" sz="1800" b="0" dirty="0">
                <a:latin typeface="Franklin Gothic Medium" panose="020B0603020102020204" pitchFamily="34" charset="0"/>
              </a:rPr>
              <a:t>(</a:t>
            </a:r>
            <a:r>
              <a:rPr lang="en-US" sz="1800" b="0" i="1" dirty="0">
                <a:latin typeface="Franklin Gothic Medium" panose="020B0603020102020204" pitchFamily="34" charset="0"/>
              </a:rPr>
              <a:t>Information contained in this presentation is only an overview and not meant to be all inclusive or taken as official guidance.)</a:t>
            </a:r>
            <a:endParaRPr lang="en-US" sz="1800" b="0" dirty="0">
              <a:latin typeface="Franklin Gothic Medium" panose="020B0603020102020204" pitchFamily="34" charset="0"/>
            </a:endParaRPr>
          </a:p>
        </p:txBody>
      </p:sp>
      <p:pic>
        <p:nvPicPr>
          <p:cNvPr id="4" name="Picture 3" descr="Taxpayer Advocate Service logo" title="Taxpayer Advocate Servi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74054"/>
            <a:ext cx="1806388" cy="118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59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What is the Earned Income Tax Credit?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E80B7-3775-4BC5-B17C-17A9CCDF47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14600" b="-5"/>
          <a:stretch/>
        </p:blipFill>
        <p:spPr>
          <a:xfrm>
            <a:off x="1068676" y="2492376"/>
            <a:ext cx="2407334" cy="35633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676" y="2494450"/>
            <a:ext cx="4103647" cy="3563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The Earned Income Tax Credit (EITC) is an important benefit providing a financial boost to working individuals and families.</a:t>
            </a:r>
            <a:r>
              <a:rPr lang="en-US" dirty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456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0E4F-CDD0-4C73-B8BA-1EECAD121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38200"/>
            <a:ext cx="7315200" cy="9906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Earned Income Tax Credit (EITC) Requirements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FB22D-FE29-40C4-A9C1-C7BD0767F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981200"/>
            <a:ext cx="8839200" cy="4648200"/>
          </a:xfrm>
        </p:spPr>
        <p:txBody>
          <a:bodyPr/>
          <a:lstStyle/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 dirty="0"/>
              <a:t>Always check the income limits first or use the </a:t>
            </a:r>
            <a:r>
              <a:rPr lang="en-US" sz="2400" b="0" dirty="0">
                <a:hlinkClick r:id="rId3" tooltip="Use the EITC Assistant"/>
              </a:rPr>
              <a:t>EITC Assistant</a:t>
            </a:r>
            <a:r>
              <a:rPr lang="en-US" sz="2400" b="0" dirty="0"/>
              <a:t> tool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 dirty="0"/>
              <a:t>Must have SSNs for all qualifying children </a:t>
            </a:r>
            <a:r>
              <a:rPr lang="en-US" sz="2400" b="0" i="1" dirty="0"/>
              <a:t>before</a:t>
            </a:r>
            <a:r>
              <a:rPr lang="en-US" sz="2400" b="0" dirty="0"/>
              <a:t> due date of return (including extensions)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 dirty="0"/>
              <a:t>Filing status: MFJ, HOH, QW or Single—No MFS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 dirty="0"/>
              <a:t>U. S. Citizen or Resident Alien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 dirty="0"/>
              <a:t>Can’t file Form 2555 or Form 2555-EZ and claim credit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0" dirty="0"/>
              <a:t>Meet rules for those without a qualifying child OR have a qualifying child</a:t>
            </a:r>
            <a:endParaRPr lang="en-US" altLang="en-US" sz="2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9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A2D9-A84E-400D-8375-8A7CFEA2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88772"/>
            <a:ext cx="7315200" cy="501811"/>
          </a:xfrm>
        </p:spPr>
        <p:txBody>
          <a:bodyPr>
            <a:normAutofit fontScale="90000"/>
          </a:bodyPr>
          <a:lstStyle/>
          <a:p>
            <a:r>
              <a:rPr lang="en-US" dirty="0"/>
              <a:t>Taxable Earned Income (for EITC)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C00D8-7DCB-41A4-AA9E-C7E97C881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42" y="1524000"/>
            <a:ext cx="73152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Includes:</a:t>
            </a:r>
          </a:p>
          <a:p>
            <a:r>
              <a:rPr lang="en-US" sz="2400" dirty="0"/>
              <a:t>Wages, salaries, tips, and other taxable employee compensation;</a:t>
            </a:r>
          </a:p>
          <a:p>
            <a:r>
              <a:rPr lang="en-US" sz="2400" dirty="0"/>
              <a:t>Union strike benefits;</a:t>
            </a:r>
          </a:p>
          <a:p>
            <a:r>
              <a:rPr lang="en-US" sz="2400" dirty="0"/>
              <a:t>Disability retirement benefits received prior to minimum retirement age;</a:t>
            </a:r>
          </a:p>
          <a:p>
            <a:r>
              <a:rPr lang="en-US" sz="2400" dirty="0"/>
              <a:t>Net earnings from self-employment if:  </a:t>
            </a:r>
          </a:p>
          <a:p>
            <a:pPr lvl="1"/>
            <a:r>
              <a:rPr lang="en-US" sz="2400" dirty="0"/>
              <a:t>You own or operate a business or a farm or</a:t>
            </a:r>
          </a:p>
          <a:p>
            <a:pPr lvl="1"/>
            <a:r>
              <a:rPr lang="en-US" sz="2400" dirty="0"/>
              <a:t>You are a minister or member of a religious order</a:t>
            </a:r>
          </a:p>
          <a:p>
            <a:pPr lvl="1"/>
            <a:r>
              <a:rPr lang="en-US" sz="2400" dirty="0"/>
              <a:t>You are a statutory employee and have income.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3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15C5-1D63-4311-9354-D70DEF88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60436"/>
            <a:ext cx="8534400" cy="228600"/>
          </a:xfrm>
        </p:spPr>
        <p:txBody>
          <a:bodyPr>
            <a:noAutofit/>
          </a:bodyPr>
          <a:lstStyle/>
          <a:p>
            <a:r>
              <a:rPr lang="en-US" sz="3600" dirty="0"/>
              <a:t>Income That is Not Considered </a:t>
            </a:r>
            <a:br>
              <a:rPr lang="en-US" sz="3600" dirty="0"/>
            </a:br>
            <a:r>
              <a:rPr lang="en-US" sz="3600" dirty="0"/>
              <a:t>Earned Income (for EITC)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E3322-22C5-48A3-B76D-D217D8928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0687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Includes:</a:t>
            </a:r>
          </a:p>
          <a:p>
            <a:r>
              <a:rPr lang="en-US" sz="2400" dirty="0"/>
              <a:t>Pay received for work while an inmate in a penal institution</a:t>
            </a:r>
          </a:p>
          <a:p>
            <a:r>
              <a:rPr lang="en-US" sz="2400" dirty="0"/>
              <a:t>Interest and dividends</a:t>
            </a:r>
          </a:p>
          <a:p>
            <a:r>
              <a:rPr lang="en-US" sz="2400" dirty="0"/>
              <a:t>Pensions or annuities</a:t>
            </a:r>
          </a:p>
          <a:p>
            <a:r>
              <a:rPr lang="en-US" sz="2400" dirty="0"/>
              <a:t>Social security</a:t>
            </a:r>
          </a:p>
          <a:p>
            <a:r>
              <a:rPr lang="en-US" sz="2400" dirty="0"/>
              <a:t>Unemployment benefits</a:t>
            </a:r>
          </a:p>
          <a:p>
            <a:r>
              <a:rPr lang="en-US" sz="2400" dirty="0"/>
              <a:t>Some alimony payments</a:t>
            </a:r>
          </a:p>
          <a:p>
            <a:r>
              <a:rPr lang="en-US" sz="2400" dirty="0"/>
              <a:t>Child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7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697C-1121-4A72-B14C-1D0D693A8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22664"/>
            <a:ext cx="7315200" cy="76199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Common EITC Errors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EBA0B-2DF5-4C4B-96A1-71597FA90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1415143"/>
            <a:ext cx="8763000" cy="4571999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400" b="0" dirty="0"/>
              <a:t>Claiming a child who does not meet residency or relationship requirements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400" b="0" dirty="0"/>
              <a:t>Reporting income or expenses, particularly on Schedule C, incorrectly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400" b="0" dirty="0"/>
              <a:t>Filing as single or head of household when married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400" b="0" dirty="0"/>
              <a:t>Name and Social Security number errors </a:t>
            </a:r>
            <a:br>
              <a:rPr lang="en-US" altLang="en-US" sz="2400" b="0" dirty="0"/>
            </a:br>
            <a:endParaRPr lang="en-US" altLang="en-US" sz="2400" b="0" dirty="0"/>
          </a:p>
          <a:p>
            <a:pPr>
              <a:spcBef>
                <a:spcPts val="1200"/>
              </a:spcBef>
            </a:pPr>
            <a:r>
              <a:rPr lang="en-US" altLang="en-US" sz="2400" b="0" dirty="0"/>
              <a:t>Visit </a:t>
            </a:r>
            <a:r>
              <a:rPr lang="en-US" altLang="en-US" sz="2400" b="0" i="1" dirty="0"/>
              <a:t>IRS.gov, at: </a:t>
            </a:r>
            <a:r>
              <a:rPr lang="en-US" altLang="en-US" sz="2400" b="0" u="sng" dirty="0">
                <a:solidFill>
                  <a:schemeClr val="accent3"/>
                </a:solidFill>
              </a:rPr>
              <a:t>https://www.irs.gov/credits-deductions/individuals/earned-income-tax-credit/watch-out-for-these-common-eitc-errors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9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4856-6DDF-4DD5-A11E-35248E5A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15894"/>
            <a:ext cx="7315200" cy="5018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</a:rPr>
              <a:t>EITC Main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575A-350D-4693-A24E-3A42BB87C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94618"/>
            <a:ext cx="7315200" cy="4068764"/>
          </a:xfrm>
        </p:spPr>
        <p:txBody>
          <a:bodyPr/>
          <a:lstStyle/>
          <a:p>
            <a:r>
              <a:rPr lang="en-US" sz="2600" dirty="0">
                <a:latin typeface="Arial" panose="020B0604020202020204" pitchFamily="34" charset="0"/>
              </a:rPr>
              <a:t>Use the </a:t>
            </a:r>
            <a:r>
              <a:rPr lang="en-US" sz="2600" dirty="0">
                <a:latin typeface="Arial" panose="020B0604020202020204" pitchFamily="34" charset="0"/>
                <a:hlinkClick r:id="rId3" tooltip="Use the EITC Assistant"/>
              </a:rPr>
              <a:t>EITC Assistant</a:t>
            </a:r>
            <a:r>
              <a:rPr lang="en-US" sz="2600" dirty="0">
                <a:latin typeface="Arial" panose="020B0604020202020204" pitchFamily="34" charset="0"/>
              </a:rPr>
              <a:t>, on IRS.gov, to see if you qualify: </a:t>
            </a:r>
            <a:r>
              <a:rPr lang="en-US" sz="2600" dirty="0">
                <a:latin typeface="Arial" panose="020B0604020202020204" pitchFamily="34" charset="0"/>
                <a:hlinkClick r:id="rId3"/>
              </a:rPr>
              <a:t>https://www.irs.gov/credits-deductions/individuals/earned-income-tax-credit/use-the-eitc-assistant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</a:rPr>
              <a:t>TAS’s EITC </a:t>
            </a:r>
            <a:r>
              <a:rPr lang="en-US" sz="2600" i="1" dirty="0">
                <a:latin typeface="Arial" panose="020B0604020202020204" pitchFamily="34" charset="0"/>
              </a:rPr>
              <a:t>Get Help </a:t>
            </a:r>
            <a:r>
              <a:rPr lang="en-US" sz="2600" dirty="0">
                <a:latin typeface="Arial" panose="020B0604020202020204" pitchFamily="34" charset="0"/>
              </a:rPr>
              <a:t>page: </a:t>
            </a:r>
            <a:r>
              <a:rPr lang="en-US" sz="2600" dirty="0">
                <a:latin typeface="Arial" panose="020B0604020202020204" pitchFamily="34" charset="0"/>
                <a:hlinkClick r:id="rId4"/>
              </a:rPr>
              <a:t>https://www.taxpayeradvocate.irs.gov/get-help/credits/claiming-the-eitc/</a:t>
            </a:r>
            <a:endParaRPr lang="en-US" sz="2600" dirty="0">
              <a:latin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</a:rPr>
              <a:t>EITC page(s) on IRS.gov: </a:t>
            </a:r>
            <a:r>
              <a:rPr lang="en-US" sz="2600" dirty="0">
                <a:latin typeface="Arial" panose="020B0604020202020204" pitchFamily="34" charset="0"/>
                <a:hlinkClick r:id="rId5"/>
              </a:rPr>
              <a:t>https://www.irs.gov/credits-deductions/individuals/earned-income-tax-credit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95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xpayer Advocate Service logo" title="Taxpayer Advocate Servi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48" y="2822033"/>
            <a:ext cx="3495675" cy="229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D7E2FB-2865-45EA-819A-41CEF6FF959E}"/>
              </a:ext>
            </a:extLst>
          </p:cNvPr>
          <p:cNvSpPr txBox="1"/>
          <p:nvPr/>
        </p:nvSpPr>
        <p:spPr>
          <a:xfrm>
            <a:off x="1571786" y="1442659"/>
            <a:ext cx="63246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3600" b="1" dirty="0"/>
              <a:t>Thank you </a:t>
            </a:r>
          </a:p>
          <a:p>
            <a:pPr algn="ctr"/>
            <a:r>
              <a:rPr lang="en-US" sz="3600" b="1" dirty="0"/>
              <a:t>for attending today’s presentation!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321BD-287D-4E5F-A80D-19ED58BCD0D5}"/>
              </a:ext>
            </a:extLst>
          </p:cNvPr>
          <p:cNvSpPr txBox="1"/>
          <p:nvPr/>
        </p:nvSpPr>
        <p:spPr>
          <a:xfrm>
            <a:off x="1905000" y="5100259"/>
            <a:ext cx="6019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400" dirty="0"/>
              <a:t>https://taxpayeradvocate.irs.gov/</a:t>
            </a:r>
          </a:p>
        </p:txBody>
      </p:sp>
    </p:spTree>
    <p:extLst>
      <p:ext uri="{BB962C8B-B14F-4D97-AF65-F5344CB8AC3E}">
        <p14:creationId xmlns:p14="http://schemas.microsoft.com/office/powerpoint/2010/main" val="2631190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S Colors">
      <a:dk1>
        <a:srgbClr val="6D398D"/>
      </a:dk1>
      <a:lt1>
        <a:srgbClr val="FFFFFF"/>
      </a:lt1>
      <a:dk2>
        <a:srgbClr val="6D398D"/>
      </a:dk2>
      <a:lt2>
        <a:srgbClr val="E6E6E6"/>
      </a:lt2>
      <a:accent1>
        <a:srgbClr val="8F9600"/>
      </a:accent1>
      <a:accent2>
        <a:srgbClr val="FB9523"/>
      </a:accent2>
      <a:accent3>
        <a:srgbClr val="6FBEBB"/>
      </a:accent3>
      <a:accent4>
        <a:srgbClr val="A796C3"/>
      </a:accent4>
      <a:accent5>
        <a:srgbClr val="59939B"/>
      </a:accent5>
      <a:accent6>
        <a:srgbClr val="A5AA41"/>
      </a:accent6>
      <a:hlink>
        <a:srgbClr val="6D398D"/>
      </a:hlink>
      <a:folHlink>
        <a:srgbClr val="5993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SAFE ZONES - Master">
  <a:themeElements>
    <a:clrScheme name="TAS Colors">
      <a:dk1>
        <a:srgbClr val="6D398D"/>
      </a:dk1>
      <a:lt1>
        <a:srgbClr val="FFFFFF"/>
      </a:lt1>
      <a:dk2>
        <a:srgbClr val="6D398D"/>
      </a:dk2>
      <a:lt2>
        <a:srgbClr val="E6E6E6"/>
      </a:lt2>
      <a:accent1>
        <a:srgbClr val="8F9600"/>
      </a:accent1>
      <a:accent2>
        <a:srgbClr val="FB9523"/>
      </a:accent2>
      <a:accent3>
        <a:srgbClr val="6FBEBB"/>
      </a:accent3>
      <a:accent4>
        <a:srgbClr val="A796C3"/>
      </a:accent4>
      <a:accent5>
        <a:srgbClr val="59939B"/>
      </a:accent5>
      <a:accent6>
        <a:srgbClr val="A5AA41"/>
      </a:accent6>
      <a:hlink>
        <a:srgbClr val="6D398D"/>
      </a:hlink>
      <a:folHlink>
        <a:srgbClr val="5993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59b7db3d-af3b-4599-9dad-9567e244381b">231</Category>
    <DisasterRelated xmlns="59b7db3d-af3b-4599-9dad-9567e244381b">false</DisasterRelated>
    <Audience xmlns="59b7db3d-af3b-4599-9dad-9567e244381b">2</Audience>
    <IconOverlay xmlns="http://schemas.microsoft.com/sharepoint/v4" xsi:nil="true"/>
    <Description0 xmlns="59b7db3d-af3b-4599-9dad-9567e244381b">counsel approved</Description0>
    <i0f84bba906045b4af568ee102a52dcb xmlns="01059add-71dc-46c3-b24e-c0d1bbd42a67">
      <Terms xmlns="http://schemas.microsoft.com/office/infopath/2007/PartnerControls"/>
    </i0f84bba906045b4af568ee102a52dcb>
    <TaxCatchAll xmlns="042210df-b7b7-473e-9ca8-9ad2645594c6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BD1BEDC88F98499634ACBD4BC3E7F0" ma:contentTypeVersion="25" ma:contentTypeDescription="Create a new document." ma:contentTypeScope="" ma:versionID="13556324b678603fd17e92a47607a982">
  <xsd:schema xmlns:xsd="http://www.w3.org/2001/XMLSchema" xmlns:xs="http://www.w3.org/2001/XMLSchema" xmlns:p="http://schemas.microsoft.com/office/2006/metadata/properties" xmlns:ns2="59b7db3d-af3b-4599-9dad-9567e244381b" xmlns:ns3="http://schemas.microsoft.com/sharepoint/v4" xmlns:ns4="01059add-71dc-46c3-b24e-c0d1bbd42a67" xmlns:ns5="042210df-b7b7-473e-9ca8-9ad2645594c6" targetNamespace="http://schemas.microsoft.com/office/2006/metadata/properties" ma:root="true" ma:fieldsID="ffb4b383f16d95309aa7068827747eb6" ns2:_="" ns3:_="" ns4:_="" ns5:_="">
    <xsd:import namespace="59b7db3d-af3b-4599-9dad-9567e244381b"/>
    <xsd:import namespace="http://schemas.microsoft.com/sharepoint/v4"/>
    <xsd:import namespace="01059add-71dc-46c3-b24e-c0d1bbd42a67"/>
    <xsd:import namespace="042210df-b7b7-473e-9ca8-9ad2645594c6"/>
    <xsd:element name="properties">
      <xsd:complexType>
        <xsd:sequence>
          <xsd:element name="documentManagement">
            <xsd:complexType>
              <xsd:all>
                <xsd:element ref="ns2:Category"/>
                <xsd:element ref="ns2:DisasterRelated" minOccurs="0"/>
                <xsd:element ref="ns2:Audience" minOccurs="0"/>
                <xsd:element ref="ns2:Audience_x003a_Audience_x0020_Description" minOccurs="0"/>
                <xsd:element ref="ns2:Category_x0020_Selection_x003a_Category" minOccurs="0"/>
                <xsd:element ref="ns2:Category_x0020_Selection_x003a_Sub_x002d_Category" minOccurs="0"/>
                <xsd:element ref="ns2:Category_x0020_Selection_x003a_Display_x0020_Order" minOccurs="0"/>
                <xsd:element ref="ns3:IconOverlay" minOccurs="0"/>
                <xsd:element ref="ns2:Description0" minOccurs="0"/>
                <xsd:element ref="ns4:i0f84bba906045b4af568ee102a52dcb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7db3d-af3b-4599-9dad-9567e244381b" elementFormDefault="qualified">
    <xsd:import namespace="http://schemas.microsoft.com/office/2006/documentManagement/types"/>
    <xsd:import namespace="http://schemas.microsoft.com/office/infopath/2007/PartnerControls"/>
    <xsd:element name="Category" ma:index="2" ma:displayName="Category Selection" ma:list="{f97de8ba-f2da-4aa8-b29a-79f4251e3d41}" ma:internalName="Category" ma:readOnly="false" ma:showField="Selection">
      <xsd:simpleType>
        <xsd:restriction base="dms:Lookup"/>
      </xsd:simpleType>
    </xsd:element>
    <xsd:element name="DisasterRelated" ma:index="3" nillable="true" ma:displayName="Disaster Related" ma:default="0" ma:description="Check the box if this is a disaster related outreach" ma:internalName="DisasterRelated">
      <xsd:simpleType>
        <xsd:restriction base="dms:Boolean"/>
      </xsd:simpleType>
    </xsd:element>
    <xsd:element name="Audience" ma:index="4" nillable="true" ma:displayName="Audience" ma:list="{798fae41-1e2e-44ca-8318-4e06844fb54b}" ma:internalName="Audience" ma:showField="Title">
      <xsd:simpleType>
        <xsd:restriction base="dms:Lookup"/>
      </xsd:simpleType>
    </xsd:element>
    <xsd:element name="Audience_x003a_Audience_x0020_Description" ma:index="8" nillable="true" ma:displayName="Audience Description" ma:list="{798fae41-1e2e-44ca-8318-4e06844fb54b}" ma:internalName="Audience_x003a_Audience_x0020_Description" ma:readOnly="true" ma:showField="AudienceDesc" ma:web="57f4794f-572a-4217-90a3-289d992f3c69">
      <xsd:simpleType>
        <xsd:restriction base="dms:Lookup"/>
      </xsd:simpleType>
    </xsd:element>
    <xsd:element name="Category_x0020_Selection_x003a_Category" ma:index="9" nillable="true" ma:displayName="Category" ma:list="{f97de8ba-f2da-4aa8-b29a-79f4251e3d41}" ma:internalName="Category_x0020_Selection_x003a_Category" ma:readOnly="true" ma:showField="Category" ma:web="57f4794f-572a-4217-90a3-289d992f3c69">
      <xsd:simpleType>
        <xsd:restriction base="dms:Lookup"/>
      </xsd:simpleType>
    </xsd:element>
    <xsd:element name="Category_x0020_Selection_x003a_Sub_x002d_Category" ma:index="10" nillable="true" ma:displayName="Sub-Category" ma:list="{f97de8ba-f2da-4aa8-b29a-79f4251e3d41}" ma:internalName="Category_x0020_Selection_x003a_Sub_x002d_Category" ma:readOnly="true" ma:showField="SubCategory" ma:web="57f4794f-572a-4217-90a3-289d992f3c69">
      <xsd:simpleType>
        <xsd:restriction base="dms:Lookup"/>
      </xsd:simpleType>
    </xsd:element>
    <xsd:element name="Category_x0020_Selection_x003a_Display_x0020_Order" ma:index="14" nillable="true" ma:displayName="Display Order" ma:list="{f97de8ba-f2da-4aa8-b29a-79f4251e3d41}" ma:internalName="Category_x0020_Selection_x003a_Display_x0020_Order" ma:readOnly="true" ma:showField="DisplayOrder" ma:web="57f4794f-572a-4217-90a3-289d992f3c69">
      <xsd:simpleType>
        <xsd:restriction base="dms:Lookup"/>
      </xsd:simpleType>
    </xsd:element>
    <xsd:element name="Description0" ma:index="18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59add-71dc-46c3-b24e-c0d1bbd42a67" elementFormDefault="qualified">
    <xsd:import namespace="http://schemas.microsoft.com/office/2006/documentManagement/types"/>
    <xsd:import namespace="http://schemas.microsoft.com/office/infopath/2007/PartnerControls"/>
    <xsd:element name="i0f84bba906045b4af568ee102a52dcb" ma:index="20" nillable="true" ma:taxonomy="true" ma:internalName="i0f84bba906045b4af568ee102a52dcb" ma:taxonomyFieldName="RevIMBCS" ma:displayName="Records Classification" ma:indexed="true" ma:default="" ma:fieldId="{20f84bba-9060-45b4-af56-8ee102a52dcb}" ma:sspId="f37e1f13-ec80-4bf9-a7b0-b9e95aeb6018" ma:termSetId="42a89060-c151-480d-ac01-8de36431392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210df-b7b7-473e-9ca8-9ad2645594c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4218cd-2d1f-4662-adf4-6cf123a1b740}" ma:internalName="TaxCatchAll" ma:showField="CatchAllData" ma:web="01059add-71dc-46c3-b24e-c0d1bbd42a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AB900A-E78A-4CAA-880C-E37A97B248CB}">
  <ds:schemaRefs>
    <ds:schemaRef ds:uri="http://schemas.openxmlformats.org/package/2006/metadata/core-properties"/>
    <ds:schemaRef ds:uri="http://purl.org/dc/terms/"/>
    <ds:schemaRef ds:uri="01059add-71dc-46c3-b24e-c0d1bbd42a67"/>
    <ds:schemaRef ds:uri="http://schemas.microsoft.com/office/2006/documentManagement/types"/>
    <ds:schemaRef ds:uri="http://schemas.microsoft.com/office/infopath/2007/PartnerControls"/>
    <ds:schemaRef ds:uri="59b7db3d-af3b-4599-9dad-9567e244381b"/>
    <ds:schemaRef ds:uri="042210df-b7b7-473e-9ca8-9ad2645594c6"/>
    <ds:schemaRef ds:uri="http://purl.org/dc/elements/1.1/"/>
    <ds:schemaRef ds:uri="http://schemas.microsoft.com/office/2006/metadata/properties"/>
    <ds:schemaRef ds:uri="http://schemas.microsoft.com/sharepoint/v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5AD71D-A747-4DB3-A345-F852FE4267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7db3d-af3b-4599-9dad-9567e244381b"/>
    <ds:schemaRef ds:uri="http://schemas.microsoft.com/sharepoint/v4"/>
    <ds:schemaRef ds:uri="01059add-71dc-46c3-b24e-c0d1bbd42a67"/>
    <ds:schemaRef ds:uri="042210df-b7b7-473e-9ca8-9ad264559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84B0F0-332C-4ADC-919E-68DCF63478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419</Words>
  <Application>Microsoft Macintosh PowerPoint</Application>
  <PresentationFormat>On-screen Show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Courier New</vt:lpstr>
      <vt:lpstr>Franklin Gothic Book</vt:lpstr>
      <vt:lpstr>Franklin Gothic Demi</vt:lpstr>
      <vt:lpstr>Franklin Gothic Medium</vt:lpstr>
      <vt:lpstr>Wingdings</vt:lpstr>
      <vt:lpstr>Office Theme</vt:lpstr>
      <vt:lpstr>SAFE ZONES - Master</vt:lpstr>
      <vt:lpstr>Earned Income Tax Credit (EITC)</vt:lpstr>
      <vt:lpstr>What is the Earned Income Tax Credit?</vt:lpstr>
      <vt:lpstr>Earned Income Tax Credit (EITC) Requirements</vt:lpstr>
      <vt:lpstr>Taxable Earned Income (for EITC)</vt:lpstr>
      <vt:lpstr>Income That is Not Considered  Earned Income (for EITC)</vt:lpstr>
      <vt:lpstr>Common EITC Errors</vt:lpstr>
      <vt:lpstr>EITC Main Resources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Earned Income Tax Credit (EITC) (8-2020)</dc:title>
  <dc:creator>Woodman Janet E</dc:creator>
  <cp:keywords>;#External;#</cp:keywords>
  <cp:lastModifiedBy>Microsoft Office User</cp:lastModifiedBy>
  <cp:revision>129</cp:revision>
  <dcterms:created xsi:type="dcterms:W3CDTF">2020-03-19T17:11:02Z</dcterms:created>
  <dcterms:modified xsi:type="dcterms:W3CDTF">2021-02-19T16:22:45Z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0x01010065BD1BEDC88F98499634ACBD4BC3E7F0</vt:lpwstr>
  </property>
</Properties>
</file>