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3" r:id="rId1"/>
    <p:sldMasterId id="2147483664" r:id="rId2"/>
  </p:sldMasterIdLst>
  <p:notesMasterIdLst>
    <p:notesMasterId r:id="rId14"/>
  </p:notesMasterIdLst>
  <p:sldIdLst>
    <p:sldId id="256" r:id="rId3"/>
    <p:sldId id="273" r:id="rId4"/>
    <p:sldId id="274" r:id="rId5"/>
    <p:sldId id="272" r:id="rId6"/>
    <p:sldId id="271" r:id="rId7"/>
    <p:sldId id="267" r:id="rId8"/>
    <p:sldId id="268" r:id="rId9"/>
    <p:sldId id="269" r:id="rId10"/>
    <p:sldId id="270" r:id="rId11"/>
    <p:sldId id="275" r:id="rId12"/>
    <p:sldId id="264" r:id="rId13"/>
  </p:sldIdLst>
  <p:sldSz cx="9144000" cy="6858000" type="screen4x3"/>
  <p:notesSz cx="7077075" cy="9363075"/>
  <p:embeddedFontLst>
    <p:embeddedFont>
      <p:font typeface="Arial Narrow" panose="020B060402020202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elvetica Neue" panose="02000503000000020004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08705" y="0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96975" y="701675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93296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12984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Google Shape;139;p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Sources: https://www.cbpp-multimedia.org/1-25-19tax/1-25-19tax_eitc_virginia_3.pdf</a:t>
            </a:r>
          </a:p>
          <a:p>
            <a:r>
              <a:rPr lang="en-US" dirty="0"/>
              <a:t>https://www.cbpp-multimedia.org/1-25-19tax/1-25-19tax_actc_virginia_3.pdf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0628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0427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1203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Sources:</a:t>
            </a:r>
          </a:p>
          <a:p>
            <a:r>
              <a:rPr lang="en-US" dirty="0"/>
              <a:t>Avg. amounts: L673 EITC tab</a:t>
            </a:r>
          </a:p>
          <a:p>
            <a:r>
              <a:rPr lang="en-US" dirty="0"/>
              <a:t>ITEP estimates sheet ~Tax Budget/2021/Ways-Means-Relief-Plan-National-and-State.xlsx</a:t>
            </a:r>
          </a:p>
          <a:p>
            <a:r>
              <a:rPr lang="en-US" dirty="0"/>
              <a:t># of families https://www.cbpp.org/research/federal-tax/house-ways-and-means-covid-relief-bill-includes-critical-expansions-of-child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5324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Sources:</a:t>
            </a:r>
          </a:p>
          <a:p>
            <a:r>
              <a:rPr lang="en-US" dirty="0"/>
              <a:t>Avg. amounts: L673 CTC tab</a:t>
            </a:r>
          </a:p>
          <a:p>
            <a:r>
              <a:rPr lang="en-US" dirty="0"/>
              <a:t>ITEP estimates sheet ~Tax Budget/2021/Ways-Means-Relief-Plan-National-and-State.xlsx</a:t>
            </a:r>
          </a:p>
          <a:p>
            <a:r>
              <a:rPr lang="en-US" dirty="0"/>
              <a:t># of children https://www.cbpp.org/research/federal-tax/house-ways-and-means-covid-relief-bill-includes-critical-expansions-of-child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0999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4" name="Google Shape;194;p9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/>
          <p:nvPr/>
        </p:nvSpPr>
        <p:spPr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4" name="Google Shape;94;p12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5" name="Google Shape;95;p12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1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020"/>
              <a:buFont typeface="Twentieth Century"/>
              <a:buNone/>
              <a:defRPr sz="1700"/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sz="2800" b="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>
            <a:spLocks noGrp="1"/>
          </p:cNvSpPr>
          <p:nvPr>
            <p:ph type="pic" idx="2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rgbClr val="F1CB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EB641B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39639D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dt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sldNum" idx="12"/>
          </p:nvPr>
        </p:nvSpPr>
        <p:spPr>
          <a:xfrm>
            <a:off x="0" y="4667250"/>
            <a:ext cx="1447800" cy="6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ftr" idx="11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body" idx="1"/>
          </p:nvPr>
        </p:nvSpPr>
        <p:spPr>
          <a:xfrm rot="5400000">
            <a:off x="2426494" y="-213518"/>
            <a:ext cx="4525963" cy="81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/>
          <p:nvPr/>
        </p:nvSpPr>
        <p:spPr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3" name="Google Shape;113;p14"/>
          <p:cNvSpPr txBox="1">
            <a:spLocks noGrp="1"/>
          </p:cNvSpPr>
          <p:nvPr>
            <p:ph type="title"/>
          </p:nvPr>
        </p:nvSpPr>
        <p:spPr>
          <a:xfrm rot="5400000">
            <a:off x="4823619" y="2339181"/>
            <a:ext cx="55165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1"/>
          </p:nvPr>
        </p:nvSpPr>
        <p:spPr>
          <a:xfrm rot="5400000">
            <a:off x="480218" y="586582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dt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ft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40005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2"/>
          </p:nvPr>
        </p:nvSpPr>
        <p:spPr>
          <a:xfrm>
            <a:off x="4765675" y="1600200"/>
            <a:ext cx="40005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40005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700"/>
              </a:spcBef>
              <a:spcAft>
                <a:spcPts val="0"/>
              </a:spcAft>
              <a:buSzPts val="1680"/>
              <a:buChar char="◻"/>
              <a:defRPr sz="2800"/>
            </a:lvl1pPr>
            <a:lvl2pPr marL="914400" lvl="1" indent="-335280" algn="l">
              <a:spcBef>
                <a:spcPts val="550"/>
              </a:spcBef>
              <a:spcAft>
                <a:spcPts val="0"/>
              </a:spcAft>
              <a:buSzPts val="1680"/>
              <a:buChar char="🞑"/>
              <a:defRPr sz="2400"/>
            </a:lvl2pPr>
            <a:lvl3pPr marL="1371600" lvl="2" indent="-323850" algn="l">
              <a:spcBef>
                <a:spcPts val="50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 sz="1800"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2"/>
          </p:nvPr>
        </p:nvSpPr>
        <p:spPr>
          <a:xfrm>
            <a:off x="4765675" y="1600200"/>
            <a:ext cx="40005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700"/>
              </a:spcBef>
              <a:spcAft>
                <a:spcPts val="0"/>
              </a:spcAft>
              <a:buSzPts val="1680"/>
              <a:buChar char="◻"/>
              <a:defRPr sz="2800"/>
            </a:lvl1pPr>
            <a:lvl2pPr marL="914400" lvl="1" indent="-335280" algn="l">
              <a:spcBef>
                <a:spcPts val="550"/>
              </a:spcBef>
              <a:spcAft>
                <a:spcPts val="0"/>
              </a:spcAft>
              <a:buSzPts val="1680"/>
              <a:buChar char="🞑"/>
              <a:defRPr sz="2400"/>
            </a:lvl2pPr>
            <a:lvl3pPr marL="1371600" lvl="2" indent="-323850" algn="l">
              <a:spcBef>
                <a:spcPts val="50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 sz="1800"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6" name="Google Shape;46;p5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dt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ft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3" name="Google Shape;53;p6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4" name="Google Shape;54;p6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sz="4400" b="0" cap="none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2954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body" idx="1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2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3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4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82875" rIns="137150" bIns="91425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2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EB641B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39639D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" name="Google Shape;17;p1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EB641B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39639D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" name="Google Shape;35;p3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66798"/>
            <a:ext cx="9144000" cy="2967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 descr="graphi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5003109"/>
            <a:ext cx="685800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/>
          <p:nvPr/>
        </p:nvSpPr>
        <p:spPr>
          <a:xfrm>
            <a:off x="1752600" y="5670699"/>
            <a:ext cx="678180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February 18, 2021</a:t>
            </a:r>
            <a:endParaRPr sz="1600" b="1" i="0" u="none" strike="noStrike" cap="none" dirty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Ashley Kenneth and Chris Wodicka</a:t>
            </a:r>
            <a:endParaRPr dirty="0"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The Commonwealth Institute for Fiscal Analysis</a:t>
            </a:r>
            <a:endParaRPr dirty="0"/>
          </a:p>
        </p:txBody>
      </p:sp>
      <p:sp>
        <p:nvSpPr>
          <p:cNvPr id="144" name="Google Shape;144;p18"/>
          <p:cNvSpPr txBox="1"/>
          <p:nvPr/>
        </p:nvSpPr>
        <p:spPr>
          <a:xfrm>
            <a:off x="990600" y="1712136"/>
            <a:ext cx="71628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Boosting Families in Virginia through Refundable Tax Credits</a:t>
            </a:r>
            <a:endParaRPr sz="32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EB0B6-09F9-42FB-90F5-E0DCBBAC4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Biden Rescue Package – CTC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5C153-85B0-4D82-9C1D-B7049B40B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Federal CTC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Increases to $3,000 per child (17 and under)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Increases to $3,600 per child (under 6)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Available to all families with low incomes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A</a:t>
            </a:r>
            <a:r>
              <a:rPr lang="en-US"/>
              <a:t>vg</a:t>
            </a:r>
            <a:r>
              <a:rPr lang="en-US" dirty="0"/>
              <a:t>. tax credit of $2,520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Possible advance distribution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Would help 1.6 million children in Virginia</a:t>
            </a:r>
          </a:p>
        </p:txBody>
      </p:sp>
    </p:spTree>
    <p:extLst>
      <p:ext uri="{BB962C8B-B14F-4D97-AF65-F5344CB8AC3E}">
        <p14:creationId xmlns:p14="http://schemas.microsoft.com/office/powerpoint/2010/main" val="27763880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6" descr="graphi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6096000"/>
            <a:ext cx="685800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6"/>
          <p:cNvSpPr txBox="1"/>
          <p:nvPr/>
        </p:nvSpPr>
        <p:spPr>
          <a:xfrm>
            <a:off x="1600200" y="218182"/>
            <a:ext cx="6477000" cy="486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4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Questions?</a:t>
            </a:r>
            <a:br>
              <a:rPr lang="en-US"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wodicka@thecommonwealthinstitute.org</a:t>
            </a:r>
            <a:br>
              <a:rPr lang="en-US"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www.thecommonwealthinstitute.org</a:t>
            </a:r>
            <a:endParaRPr/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804-396-2051</a:t>
            </a:r>
            <a:endParaRPr/>
          </a:p>
        </p:txBody>
      </p:sp>
      <p:sp>
        <p:nvSpPr>
          <p:cNvPr id="198" name="Google Shape;198;p26"/>
          <p:cNvSpPr txBox="1"/>
          <p:nvPr/>
        </p:nvSpPr>
        <p:spPr>
          <a:xfrm>
            <a:off x="2514600" y="6096000"/>
            <a:ext cx="6629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Chris Wodicka, Senior Policy Analyst</a:t>
            </a:r>
            <a:br>
              <a:rPr lang="en-US" sz="18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8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Commonwealth Institute for Fiscal Analysis</a:t>
            </a:r>
            <a:endParaRPr sz="1800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EB0B6-09F9-42FB-90F5-E0DCBBAC4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Families are hurting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CADF92-0A90-4EEE-8542-E73648A5F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75" y="1826811"/>
            <a:ext cx="57340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3935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EB0B6-09F9-42FB-90F5-E0DCBBAC4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Families are hurting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8E9098-697E-4C9E-81EA-813E6F11E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748" y="1692167"/>
            <a:ext cx="57912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1790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EB0B6-09F9-42FB-90F5-E0DCBBAC4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Families are hurting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134331-4BC5-4E8D-89CD-EF3F12BD0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448" y="1685925"/>
            <a:ext cx="3436309" cy="475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6586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EB0B6-09F9-42FB-90F5-E0DCBBAC4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tax credits for families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5C153-85B0-4D82-9C1D-B7049B40B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Federal Earned Income Tax Credit (EITC)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Primarily helps working people with qualifying dependent children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Amount depends on income, filing status, # of children</a:t>
            </a:r>
          </a:p>
          <a:p>
            <a:r>
              <a:rPr lang="en-US" dirty="0"/>
              <a:t>Federal Child Tax Credit (CTC)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Up to $2,000 per child (16 and under)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Families with lower incomes and highest incomes don’t receive full $2,000</a:t>
            </a:r>
          </a:p>
        </p:txBody>
      </p:sp>
    </p:spTree>
    <p:extLst>
      <p:ext uri="{BB962C8B-B14F-4D97-AF65-F5344CB8AC3E}">
        <p14:creationId xmlns:p14="http://schemas.microsoft.com/office/powerpoint/2010/main" val="223544678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EB0B6-09F9-42FB-90F5-E0DCBBAC4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tax credits for families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5C153-85B0-4D82-9C1D-B7049B40B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Official data for Virginia (2018)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About 600,000 families received federal EITC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About 435,000 families received federal CTC for families with low incomes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Third congressional district (2016)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84,000 families receive the federal EITC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57,000 families receive the federal CTC for families with low incomes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40267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EB0B6-09F9-42FB-90F5-E0DCBBAC4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Virginia’s EITC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5C153-85B0-4D82-9C1D-B7049B40B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Virginia has a state EITC that is up to 20% of a tax filer’s federal EITC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Not all families get the full value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Recent state proposals to address this issue: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Gov. Northam proposal in 2019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Del. Jay Jones proposal in 2020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Del. Ken Plum proposals in previous years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5036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EB0B6-09F9-42FB-90F5-E0DCBBAC4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Biden Rescue Package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5C153-85B0-4D82-9C1D-B7049B40B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Includes many important provisions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Funding for public health response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Emergency relief funds for state/local govt.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Funds for K-12 and higher 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Raise the Wage to $15/</a:t>
            </a:r>
            <a:r>
              <a:rPr lang="en-US" dirty="0" err="1"/>
              <a:t>hr</a:t>
            </a:r>
            <a:r>
              <a:rPr lang="en-US" dirty="0"/>
              <a:t> over time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Another round of “Economic Impact Payments”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Stimulus checks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Also includes federal EITC/CTC changes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81721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EB0B6-09F9-42FB-90F5-E0DCBBAC4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Biden Rescue Package – EITC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5C153-85B0-4D82-9C1D-B7049B40B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Federal EITC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Temporarily boosts and expands federal EITC for working people without qualifying children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Would help about 419,000 people in Virginia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Avg. tax credit of $680</a:t>
            </a:r>
          </a:p>
          <a:p>
            <a:pPr marL="1600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0135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Median">
  <a:themeElements>
    <a:clrScheme name="Custom 9">
      <a:dk1>
        <a:srgbClr val="000000"/>
      </a:dk1>
      <a:lt1>
        <a:srgbClr val="FFFFFF"/>
      </a:lt1>
      <a:dk2>
        <a:srgbClr val="7F7F7F"/>
      </a:dk2>
      <a:lt2>
        <a:srgbClr val="FFFFFF"/>
      </a:lt2>
      <a:accent1>
        <a:srgbClr val="DA1F28"/>
      </a:accent1>
      <a:accent2>
        <a:srgbClr val="7F7F7F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dian">
  <a:themeElements>
    <a:clrScheme name="Custom 9">
      <a:dk1>
        <a:srgbClr val="000000"/>
      </a:dk1>
      <a:lt1>
        <a:srgbClr val="FFFFFF"/>
      </a:lt1>
      <a:dk2>
        <a:srgbClr val="7F7F7F"/>
      </a:dk2>
      <a:lt2>
        <a:srgbClr val="FFFFFF"/>
      </a:lt2>
      <a:accent1>
        <a:srgbClr val="DA1F28"/>
      </a:accent1>
      <a:accent2>
        <a:srgbClr val="7F7F7F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500</Words>
  <Application>Microsoft Macintosh PowerPoint</Application>
  <PresentationFormat>On-screen Show (4:3)</PresentationFormat>
  <Paragraphs>70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Twentieth Century</vt:lpstr>
      <vt:lpstr>Helvetica Neue</vt:lpstr>
      <vt:lpstr>Calibri</vt:lpstr>
      <vt:lpstr>Arial</vt:lpstr>
      <vt:lpstr>Wingdings</vt:lpstr>
      <vt:lpstr>Noto Sans Symbols</vt:lpstr>
      <vt:lpstr>Arial Narrow</vt:lpstr>
      <vt:lpstr>1_Median</vt:lpstr>
      <vt:lpstr>1_Median</vt:lpstr>
      <vt:lpstr>PowerPoint Presentation</vt:lpstr>
      <vt:lpstr>Families are hurting</vt:lpstr>
      <vt:lpstr>Families are hurting</vt:lpstr>
      <vt:lpstr>Families are hurting</vt:lpstr>
      <vt:lpstr>Federal tax credits for families</vt:lpstr>
      <vt:lpstr>Federal tax credits for families</vt:lpstr>
      <vt:lpstr>Improving Virginia’s EITC</vt:lpstr>
      <vt:lpstr>Biden Rescue Package</vt:lpstr>
      <vt:lpstr>Biden Rescue Package – EITC</vt:lpstr>
      <vt:lpstr>Biden Rescue Package – CTC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Wodicka</dc:creator>
  <cp:lastModifiedBy>Microsoft Office User</cp:lastModifiedBy>
  <cp:revision>19</cp:revision>
  <dcterms:modified xsi:type="dcterms:W3CDTF">2021-02-19T16:27:43Z</dcterms:modified>
</cp:coreProperties>
</file>